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78" r:id="rId4"/>
    <p:sldId id="273" r:id="rId5"/>
    <p:sldId id="272" r:id="rId6"/>
    <p:sldId id="274" r:id="rId7"/>
    <p:sldId id="277" r:id="rId8"/>
    <p:sldId id="257" r:id="rId9"/>
    <p:sldId id="258" r:id="rId10"/>
    <p:sldId id="259" r:id="rId11"/>
    <p:sldId id="260" r:id="rId12"/>
    <p:sldId id="261" r:id="rId13"/>
    <p:sldId id="262" r:id="rId14"/>
    <p:sldId id="269" r:id="rId15"/>
    <p:sldId id="268" r:id="rId16"/>
    <p:sldId id="270" r:id="rId17"/>
    <p:sldId id="263" r:id="rId18"/>
    <p:sldId id="264" r:id="rId19"/>
    <p:sldId id="267" r:id="rId20"/>
    <p:sldId id="265" r:id="rId21"/>
    <p:sldId id="266" r:id="rId22"/>
    <p:sldId id="276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1" autoAdjust="0"/>
    <p:restoredTop sz="96265" autoAdjust="0"/>
  </p:normalViewPr>
  <p:slideViewPr>
    <p:cSldViewPr>
      <p:cViewPr varScale="1">
        <p:scale>
          <a:sx n="122" d="100"/>
          <a:sy n="122" d="100"/>
        </p:scale>
        <p:origin x="130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4B73A-6F1A-4B9C-9B34-2EAC8A726606}" type="datetimeFigureOut">
              <a:rPr lang="de-DE" smtClean="0"/>
              <a:pPr/>
              <a:t>17.03.2019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357AE-8693-4665-9444-5AFF29EF9F6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Say </a:t>
            </a:r>
            <a:r>
              <a:rPr lang="de-DE" dirty="0" err="1" smtClean="0"/>
              <a:t>Hello</a:t>
            </a:r>
            <a:r>
              <a:rPr lang="de-DE" dirty="0" smtClean="0"/>
              <a:t>  </a:t>
            </a:r>
            <a:r>
              <a:rPr lang="de-DE" dirty="0" err="1" smtClean="0"/>
              <a:t>Dimag</a:t>
            </a:r>
            <a:r>
              <a:rPr lang="de-DE" dirty="0" smtClean="0"/>
              <a:t> = Digitales Magazin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6116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Einfachen Einblick in einige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15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Next: </a:t>
            </a:r>
            <a:r>
              <a:rPr lang="de-DE" dirty="0" err="1" smtClean="0"/>
              <a:t>KenModul</a:t>
            </a:r>
            <a:r>
              <a:rPr lang="de-DE" baseline="0" dirty="0" smtClean="0"/>
              <a:t>  </a:t>
            </a:r>
            <a:r>
              <a:rPr lang="de-DE" baseline="0" dirty="0" err="1" smtClean="0"/>
              <a:t>only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6639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Struktur in </a:t>
            </a:r>
            <a:r>
              <a:rPr lang="de-DE" dirty="0" err="1" smtClean="0"/>
              <a:t>scopeArchiv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281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Struktur in DIMAG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6617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Linux bevorzugt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0161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So beschreiben die Metadaten auf der Stufe </a:t>
            </a:r>
            <a:r>
              <a:rPr lang="de-DE" dirty="0" err="1"/>
              <a:t>InformationsObjekt</a:t>
            </a:r>
            <a:r>
              <a:rPr lang="de-DE" dirty="0"/>
              <a:t> nur logische Werte:</a:t>
            </a:r>
          </a:p>
          <a:p>
            <a:endParaRPr lang="de-DE" dirty="0" smtClean="0"/>
          </a:p>
          <a:p>
            <a:r>
              <a:rPr lang="de-DE" dirty="0" smtClean="0"/>
              <a:t>"</a:t>
            </a:r>
            <a:r>
              <a:rPr lang="de-DE" dirty="0"/>
              <a:t>Urkunde Papst Benedikt XVI". Dann gibt es hierzu mehrere Repräsentation / Erscheinungsformen.</a:t>
            </a:r>
          </a:p>
          <a:p>
            <a:r>
              <a:rPr lang="de-DE" dirty="0" smtClean="0"/>
              <a:t>Diese </a:t>
            </a:r>
            <a:r>
              <a:rPr lang="de-DE" dirty="0"/>
              <a:t>sind inhaltlich gleichwertig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Die </a:t>
            </a:r>
            <a:r>
              <a:rPr lang="de-DE" dirty="0"/>
              <a:t>erste Repräsentation R1 ist der Zugang im Format TIFF, abgelegt als 3 Dateien.</a:t>
            </a:r>
          </a:p>
          <a:p>
            <a:r>
              <a:rPr lang="de-DE" dirty="0" smtClean="0"/>
              <a:t>Eine </a:t>
            </a:r>
            <a:r>
              <a:rPr lang="de-DE" dirty="0"/>
              <a:t>weitere Repräsentation R2 könnte PDF/A sein, nun in einer 3seitigen Datei.</a:t>
            </a:r>
          </a:p>
          <a:p>
            <a:r>
              <a:rPr lang="de-DE" dirty="0"/>
              <a:t>		</a:t>
            </a:r>
          </a:p>
          <a:p>
            <a:r>
              <a:rPr lang="de-DE" dirty="0"/>
              <a:t>		und R3 beinhaltet eine weitere </a:t>
            </a:r>
            <a:r>
              <a:rPr lang="de-DE" dirty="0" err="1"/>
              <a:t>zukünfige</a:t>
            </a:r>
            <a:r>
              <a:rPr lang="de-DE" dirty="0"/>
              <a:t> Erscheinungsform, </a:t>
            </a:r>
          </a:p>
          <a:p>
            <a:r>
              <a:rPr lang="de-DE" dirty="0"/>
              <a:t>		weil im Jahr 20xy TIFF und PDF/A nicht mehr unterstütz sind.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		Und es gibt dann noch weitere Typen für Protokolle, </a:t>
            </a:r>
            <a:r>
              <a:rPr lang="de-DE" dirty="0" err="1"/>
              <a:t>Versionierung</a:t>
            </a:r>
            <a:r>
              <a:rPr lang="de-DE" dirty="0"/>
              <a:t>,...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837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SKIP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Chart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3749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SKIP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Chart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357AE-8693-4665-9444-5AFF29EF9F6A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282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2019-03-19                               Rolf.LANG@la-bw.de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3963-EFD9-42CC-9819-E4EAD5B7AC6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Fußzeilenplatzhalter 2"/>
          <p:cNvSpPr txBox="1">
            <a:spLocks/>
          </p:cNvSpPr>
          <p:nvPr userDrawn="1"/>
        </p:nvSpPr>
        <p:spPr>
          <a:xfrm>
            <a:off x="2267744" y="6232227"/>
            <a:ext cx="5040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2019-03-19                               Rolf.LANG@la-bw.de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439804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PPT_LABW_ne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093296"/>
            <a:ext cx="9144000" cy="811746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67744" y="6232227"/>
            <a:ext cx="5040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2019-03-19                               Rolf.LANG@la-bw.de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8344" y="6232227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3963-EFD9-42CC-9819-E4EAD5B7AC6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DIMAG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chronologische Einblicke in die Entwicklung und Funktionen von Dimag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Archivarisch</a:t>
            </a:r>
          </a:p>
          <a:p>
            <a:pPr lvl="1"/>
            <a:r>
              <a:rPr lang="de-DE" dirty="0" smtClean="0"/>
              <a:t>Es </a:t>
            </a:r>
            <a:r>
              <a:rPr lang="de-DE" dirty="0"/>
              <a:t>gibt nicht nur Primärdaten, sondern beschreibende </a:t>
            </a:r>
            <a:r>
              <a:rPr lang="de-DE" dirty="0" smtClean="0"/>
              <a:t>Metadaten.</a:t>
            </a:r>
          </a:p>
          <a:p>
            <a:pPr lvl="1"/>
            <a:r>
              <a:rPr lang="de-DE" dirty="0" smtClean="0"/>
              <a:t>nur </a:t>
            </a:r>
            <a:r>
              <a:rPr lang="de-DE" dirty="0"/>
              <a:t>archivwürdige </a:t>
            </a:r>
            <a:r>
              <a:rPr lang="de-DE" dirty="0" smtClean="0"/>
              <a:t>Daten </a:t>
            </a:r>
            <a:r>
              <a:rPr lang="de-DE" dirty="0"/>
              <a:t>werden </a:t>
            </a:r>
            <a:r>
              <a:rPr lang="de-DE" dirty="0" smtClean="0"/>
              <a:t>übernommen.</a:t>
            </a:r>
          </a:p>
          <a:p>
            <a:pPr lvl="1"/>
            <a:r>
              <a:rPr lang="de-DE" b="1" dirty="0" smtClean="0"/>
              <a:t>Datenformat</a:t>
            </a:r>
            <a:r>
              <a:rPr lang="de-DE" dirty="0" smtClean="0"/>
              <a:t> </a:t>
            </a:r>
            <a:r>
              <a:rPr lang="de-DE" dirty="0"/>
              <a:t>wird zum Zeitpunkt der Archivierung erkannt und festgehalten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Repräsentationen Modell</a:t>
            </a:r>
            <a:br>
              <a:rPr lang="de-DE" dirty="0" smtClean="0"/>
            </a:br>
            <a:r>
              <a:rPr lang="de-DE" dirty="0" smtClean="0"/>
              <a:t>Trennung </a:t>
            </a:r>
            <a:r>
              <a:rPr lang="de-DE" dirty="0"/>
              <a:t>i</a:t>
            </a:r>
            <a:r>
              <a:rPr lang="de-DE" dirty="0" smtClean="0"/>
              <a:t>n eine </a:t>
            </a:r>
            <a:r>
              <a:rPr lang="de-DE" b="1" dirty="0" smtClean="0"/>
              <a:t>logische</a:t>
            </a:r>
            <a:r>
              <a:rPr lang="de-DE" dirty="0" smtClean="0"/>
              <a:t> </a:t>
            </a:r>
            <a:r>
              <a:rPr lang="de-DE" dirty="0"/>
              <a:t>Beschreibung </a:t>
            </a:r>
            <a:r>
              <a:rPr lang="de-DE" dirty="0" smtClean="0"/>
              <a:t>und </a:t>
            </a:r>
            <a:r>
              <a:rPr lang="de-DE" dirty="0"/>
              <a:t>mehrere </a:t>
            </a:r>
            <a:r>
              <a:rPr lang="de-DE" b="1" dirty="0" smtClean="0"/>
              <a:t>physische</a:t>
            </a:r>
            <a:r>
              <a:rPr lang="de-DE" dirty="0" smtClean="0"/>
              <a:t> Erscheinungsformen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81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Technische</a:t>
            </a:r>
          </a:p>
          <a:p>
            <a:pPr lvl="1"/>
            <a:r>
              <a:rPr lang="de-DE" dirty="0" smtClean="0"/>
              <a:t>Die </a:t>
            </a:r>
            <a:r>
              <a:rPr lang="de-DE" dirty="0"/>
              <a:t>Datenhaltung erhält einen Fingerabdruck, welcher </a:t>
            </a:r>
            <a:r>
              <a:rPr lang="de-DE" dirty="0" smtClean="0"/>
              <a:t>den Verfall erkennt</a:t>
            </a:r>
          </a:p>
          <a:p>
            <a:pPr lvl="1"/>
            <a:r>
              <a:rPr lang="de-DE" dirty="0" smtClean="0"/>
              <a:t>Sicherungen </a:t>
            </a:r>
            <a:r>
              <a:rPr lang="de-DE" dirty="0"/>
              <a:t>auf mindestens 2 weitere Standorte mit verschiedenen </a:t>
            </a:r>
            <a:r>
              <a:rPr lang="de-DE" dirty="0" smtClean="0"/>
              <a:t>Verfahren</a:t>
            </a:r>
          </a:p>
          <a:p>
            <a:pPr lvl="1"/>
            <a:r>
              <a:rPr lang="de-DE" dirty="0" smtClean="0"/>
              <a:t>kein </a:t>
            </a:r>
            <a:r>
              <a:rPr lang="de-DE" dirty="0"/>
              <a:t>Client Server Programm, sondern 100% Web </a:t>
            </a:r>
            <a:r>
              <a:rPr lang="de-DE" dirty="0" smtClean="0"/>
              <a:t>enabled.</a:t>
            </a:r>
          </a:p>
          <a:p>
            <a:pPr lvl="1"/>
            <a:r>
              <a:rPr lang="de-DE" dirty="0" smtClean="0"/>
              <a:t>Metadaten in XML</a:t>
            </a:r>
          </a:p>
          <a:p>
            <a:pPr lvl="1"/>
            <a:r>
              <a:rPr lang="de-DE" dirty="0" smtClean="0"/>
              <a:t>persistente Identifier, </a:t>
            </a:r>
          </a:p>
          <a:p>
            <a:pPr lvl="1"/>
            <a:r>
              <a:rPr lang="de-DE" dirty="0" smtClean="0"/>
              <a:t>Rechtemodel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07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 einfaches Model wurde zugrunde gelegt für die </a:t>
            </a:r>
            <a:r>
              <a:rPr lang="de-DE" dirty="0" smtClean="0"/>
              <a:t>Hierarchie </a:t>
            </a:r>
            <a:r>
              <a:rPr lang="de-DE" dirty="0"/>
              <a:t>der </a:t>
            </a:r>
            <a:r>
              <a:rPr lang="de-DE" dirty="0" smtClean="0"/>
              <a:t>Tektonik:</a:t>
            </a:r>
            <a:br>
              <a:rPr lang="de-DE" dirty="0" smtClean="0"/>
            </a:br>
            <a:endParaRPr lang="de-DE" dirty="0"/>
          </a:p>
          <a:p>
            <a:pPr lvl="1"/>
            <a:r>
              <a:rPr lang="de-DE" dirty="0"/>
              <a:t>typ S		für </a:t>
            </a:r>
            <a:r>
              <a:rPr lang="de-DE" dirty="0" smtClean="0"/>
              <a:t>strukturelle </a:t>
            </a:r>
            <a:r>
              <a:rPr lang="de-DE" dirty="0"/>
              <a:t>Beschreibung</a:t>
            </a:r>
          </a:p>
          <a:p>
            <a:pPr lvl="1"/>
            <a:r>
              <a:rPr lang="de-DE" dirty="0" smtClean="0"/>
              <a:t>typ </a:t>
            </a:r>
            <a:r>
              <a:rPr lang="de-DE" dirty="0"/>
              <a:t>O		für das Informations Objekt</a:t>
            </a:r>
          </a:p>
          <a:p>
            <a:pPr lvl="1"/>
            <a:r>
              <a:rPr lang="de-DE" dirty="0" smtClean="0"/>
              <a:t>typ </a:t>
            </a:r>
            <a:r>
              <a:rPr lang="de-DE" dirty="0"/>
              <a:t>R 	</a:t>
            </a:r>
            <a:r>
              <a:rPr lang="de-DE" dirty="0" smtClean="0"/>
              <a:t>	für </a:t>
            </a:r>
            <a:r>
              <a:rPr lang="de-DE" dirty="0"/>
              <a:t>die Repräsentationen</a:t>
            </a:r>
          </a:p>
          <a:p>
            <a:pPr lvl="1"/>
            <a:r>
              <a:rPr lang="de-DE" dirty="0" smtClean="0"/>
              <a:t>typ </a:t>
            </a:r>
            <a:r>
              <a:rPr lang="de-DE" dirty="0"/>
              <a:t>F 	</a:t>
            </a:r>
            <a:r>
              <a:rPr lang="de-DE" dirty="0" smtClean="0"/>
              <a:t>	für </a:t>
            </a:r>
            <a:r>
              <a:rPr lang="de-DE" dirty="0"/>
              <a:t>die Dateien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62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Schutz vor Veränderungen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Am Anfang soll es möglich sein, einen verunglückten oder unvollständigen Ingest Vorgang zu </a:t>
            </a:r>
            <a:r>
              <a:rPr lang="de-DE" dirty="0" smtClean="0"/>
              <a:t>korrigieren.</a:t>
            </a:r>
          </a:p>
          <a:p>
            <a:r>
              <a:rPr lang="de-DE" dirty="0" smtClean="0"/>
              <a:t>Später </a:t>
            </a:r>
            <a:r>
              <a:rPr lang="de-DE" dirty="0"/>
              <a:t>aber nicht mehr.</a:t>
            </a:r>
          </a:p>
          <a:p>
            <a:r>
              <a:rPr lang="de-DE" dirty="0" smtClean="0"/>
              <a:t>Und </a:t>
            </a:r>
            <a:r>
              <a:rPr lang="de-DE" dirty="0"/>
              <a:t>wenn es später doch noch nötig werden sollte?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2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Unsere Lösung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wir </a:t>
            </a:r>
            <a:r>
              <a:rPr lang="de-DE" dirty="0"/>
              <a:t>haben einen Status "In </a:t>
            </a:r>
            <a:r>
              <a:rPr lang="de-DE" dirty="0" smtClean="0"/>
              <a:t>Bearbeitung“, hier </a:t>
            </a:r>
            <a:r>
              <a:rPr lang="de-DE" dirty="0"/>
              <a:t>sind Überschreibungen möglich.</a:t>
            </a:r>
          </a:p>
          <a:p>
            <a:r>
              <a:rPr lang="de-DE" dirty="0" smtClean="0"/>
              <a:t>sobald </a:t>
            </a:r>
            <a:r>
              <a:rPr lang="de-DE" dirty="0"/>
              <a:t>es fertig ist gibt es den Status "abgeschlossen".</a:t>
            </a:r>
          </a:p>
          <a:p>
            <a:r>
              <a:rPr lang="de-DE" dirty="0" smtClean="0"/>
              <a:t>dann </a:t>
            </a:r>
            <a:r>
              <a:rPr lang="de-DE" dirty="0"/>
              <a:t>gibt es keine Überschreibungen mehr.</a:t>
            </a:r>
          </a:p>
          <a:p>
            <a:r>
              <a:rPr lang="de-DE" dirty="0" smtClean="0"/>
              <a:t>Wenn </a:t>
            </a:r>
            <a:r>
              <a:rPr lang="de-DE" dirty="0"/>
              <a:t>nun nochmals geändert wird führt dies zur </a:t>
            </a:r>
            <a:r>
              <a:rPr lang="de-DE" dirty="0" err="1"/>
              <a:t>Versionierung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5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gibt es an sich doch gar </a:t>
            </a:r>
            <a:r>
              <a:rPr lang="de-DE" dirty="0" smtClean="0"/>
              <a:t>nicht? </a:t>
            </a:r>
            <a:br>
              <a:rPr lang="de-DE" dirty="0" smtClean="0"/>
            </a:br>
            <a:r>
              <a:rPr lang="de-DE" dirty="0" smtClean="0"/>
              <a:t>Oder </a:t>
            </a:r>
            <a:r>
              <a:rPr lang="de-DE" dirty="0"/>
              <a:t>doch?</a:t>
            </a:r>
          </a:p>
          <a:p>
            <a:r>
              <a:rPr lang="de-DE" dirty="0" smtClean="0"/>
              <a:t>Auch </a:t>
            </a:r>
            <a:r>
              <a:rPr lang="de-DE" dirty="0"/>
              <a:t>in einem Langzeitarchiv kann dies vorkommen.</a:t>
            </a:r>
          </a:p>
          <a:p>
            <a:r>
              <a:rPr lang="de-DE" dirty="0" smtClean="0"/>
              <a:t>Minimum </a:t>
            </a:r>
            <a:r>
              <a:rPr lang="de-DE" dirty="0"/>
              <a:t>ist, dass wir es (neben anderen wesentlichen Aktivitäten) festhalten in einem Protokoll.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Löschen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Das Löschen kann nur nach dem 4 Augen Prinzip durchgeführt werden.</a:t>
            </a:r>
          </a:p>
          <a:p>
            <a:r>
              <a:rPr lang="de-DE" dirty="0"/>
              <a:t>Am Ende werden entweder nur die Primärdaten gelöscht, die Metadaten bleiben (im Status </a:t>
            </a:r>
            <a:r>
              <a:rPr lang="de-DE" dirty="0" smtClean="0"/>
              <a:t>'gelöscht</a:t>
            </a:r>
            <a:r>
              <a:rPr lang="de-DE" dirty="0"/>
              <a:t>'</a:t>
            </a:r>
            <a:r>
              <a:rPr lang="de-DE" dirty="0" smtClean="0"/>
              <a:t>‚ erhalten) </a:t>
            </a:r>
            <a:endParaRPr lang="de-DE" dirty="0"/>
          </a:p>
          <a:p>
            <a:r>
              <a:rPr lang="de-DE" dirty="0"/>
              <a:t>oder falls diese auch gelöscht werden bleibt zumindest ein Protokoll Eintrag übrig.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Prinzip des </a:t>
            </a:r>
            <a:r>
              <a:rPr lang="de-DE" dirty="0" err="1"/>
              <a:t>commits</a:t>
            </a:r>
            <a:r>
              <a:rPr lang="de-DE" dirty="0"/>
              <a:t> &amp; Rollback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massenhaften Daten möchte man, dass am Ende alles korrekt archiviert ist oder gar </a:t>
            </a:r>
            <a:r>
              <a:rPr lang="de-DE" dirty="0" smtClean="0"/>
              <a:t>keine Veränderung </a:t>
            </a:r>
            <a:r>
              <a:rPr lang="de-DE" dirty="0"/>
              <a:t>vorgenommen wurde</a:t>
            </a:r>
            <a:r>
              <a:rPr lang="de-DE" dirty="0" smtClean="0"/>
              <a:t>.</a:t>
            </a:r>
          </a:p>
          <a:p>
            <a:r>
              <a:rPr lang="de-DE" dirty="0"/>
              <a:t>Dies erreicht man mit Transaktionen, bei denen am Ende ein COMMIT alle Aktionen seit dem START </a:t>
            </a:r>
            <a:r>
              <a:rPr lang="de-DE" dirty="0" smtClean="0"/>
              <a:t>finalisiert.  </a:t>
            </a:r>
            <a:endParaRPr lang="de-DE" dirty="0"/>
          </a:p>
          <a:p>
            <a:r>
              <a:rPr lang="de-DE" dirty="0" smtClean="0"/>
              <a:t>Die </a:t>
            </a:r>
            <a:r>
              <a:rPr lang="de-DE" dirty="0"/>
              <a:t>gleiche Anforderung gibt es bei gekoppelten </a:t>
            </a:r>
            <a:r>
              <a:rPr lang="de-DE" dirty="0" smtClean="0"/>
              <a:t>Systemen als 2 </a:t>
            </a:r>
            <a:r>
              <a:rPr lang="de-DE" dirty="0" err="1" smtClean="0"/>
              <a:t>phase</a:t>
            </a:r>
            <a:r>
              <a:rPr lang="de-DE" dirty="0" smtClean="0"/>
              <a:t> </a:t>
            </a:r>
            <a:r>
              <a:rPr lang="de-DE" dirty="0" err="1" smtClean="0"/>
              <a:t>commit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8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abgeschlossene/aktuelle Entwicklung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Ingest für Massen Daten</a:t>
            </a:r>
          </a:p>
          <a:p>
            <a:r>
              <a:rPr lang="de-DE" dirty="0"/>
              <a:t>enge automatisierte Kopplung mit </a:t>
            </a:r>
            <a:r>
              <a:rPr lang="de-DE" b="1" dirty="0"/>
              <a:t>A</a:t>
            </a:r>
            <a:r>
              <a:rPr lang="de-DE" dirty="0"/>
              <a:t>rchiv </a:t>
            </a:r>
            <a:r>
              <a:rPr lang="de-DE" b="1" dirty="0"/>
              <a:t>F</a:t>
            </a:r>
            <a:r>
              <a:rPr lang="de-DE" dirty="0"/>
              <a:t>ach </a:t>
            </a:r>
            <a:r>
              <a:rPr lang="de-DE" b="1" dirty="0"/>
              <a:t>I</a:t>
            </a:r>
            <a:r>
              <a:rPr lang="de-DE" dirty="0"/>
              <a:t>nformations </a:t>
            </a:r>
            <a:r>
              <a:rPr lang="de-DE" b="1" dirty="0"/>
              <a:t>S</a:t>
            </a:r>
            <a:r>
              <a:rPr lang="de-DE" dirty="0"/>
              <a:t>ystem (</a:t>
            </a:r>
            <a:r>
              <a:rPr lang="de-DE" dirty="0" err="1"/>
              <a:t>ScopeArchiv</a:t>
            </a:r>
            <a:r>
              <a:rPr lang="de-DE" dirty="0"/>
              <a:t>, ...)</a:t>
            </a:r>
          </a:p>
          <a:p>
            <a:r>
              <a:rPr lang="de-DE" dirty="0"/>
              <a:t>Bestandserhaltung als Workflow Engine</a:t>
            </a:r>
          </a:p>
          <a:p>
            <a:r>
              <a:rPr lang="de-DE" dirty="0"/>
              <a:t>Access Modul für </a:t>
            </a:r>
            <a:r>
              <a:rPr lang="de-DE" dirty="0" err="1"/>
              <a:t>elekt</a:t>
            </a:r>
            <a:r>
              <a:rPr lang="de-DE" dirty="0"/>
              <a:t>. Lesesaal</a:t>
            </a:r>
          </a:p>
          <a:p>
            <a:r>
              <a:rPr lang="de-DE" dirty="0"/>
              <a:t>DIWI Web Ingest </a:t>
            </a:r>
            <a:r>
              <a:rPr lang="de-DE" dirty="0" smtClean="0"/>
              <a:t>Modul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5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 abgeschlossene/aktuelle </a:t>
            </a:r>
            <a:r>
              <a:rPr lang="de-DE" dirty="0" smtClean="0"/>
              <a:t>Entwicklung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Speicher </a:t>
            </a:r>
            <a:r>
              <a:rPr lang="de-DE" dirty="0"/>
              <a:t>Anbindung Amazon S3</a:t>
            </a:r>
          </a:p>
          <a:p>
            <a:r>
              <a:rPr lang="de-DE" dirty="0" smtClean="0"/>
              <a:t>Überwachung der </a:t>
            </a:r>
            <a:r>
              <a:rPr lang="de-DE" dirty="0"/>
              <a:t>Formate</a:t>
            </a:r>
          </a:p>
          <a:p>
            <a:r>
              <a:rPr lang="de-DE" dirty="0"/>
              <a:t>Mandanten Trennung des Speichers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3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Dimag, was ist das?</a:t>
            </a:r>
            <a:endParaRPr lang="de-DE" dirty="0"/>
          </a:p>
          <a:p>
            <a:r>
              <a:rPr lang="de-DE" dirty="0" smtClean="0"/>
              <a:t>Look &amp; Feel</a:t>
            </a:r>
          </a:p>
          <a:p>
            <a:r>
              <a:rPr lang="de-DE" dirty="0" smtClean="0"/>
              <a:t>Anforderungen für Benutzung</a:t>
            </a:r>
          </a:p>
          <a:p>
            <a:r>
              <a:rPr lang="de-DE" dirty="0" smtClean="0"/>
              <a:t>Grundsätze der Entwicklung</a:t>
            </a:r>
          </a:p>
          <a:p>
            <a:r>
              <a:rPr lang="de-DE" dirty="0" smtClean="0"/>
              <a:t>Einige Grundfunktionen</a:t>
            </a:r>
          </a:p>
          <a:p>
            <a:r>
              <a:rPr lang="de-DE" dirty="0" smtClean="0"/>
              <a:t>Ausblick</a:t>
            </a:r>
          </a:p>
          <a:p>
            <a:r>
              <a:rPr lang="de-DE" dirty="0" smtClean="0"/>
              <a:t>Was könnte man heute besser machen?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41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Vom Prototyp zum Produkt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Betrieb </a:t>
            </a:r>
            <a:r>
              <a:rPr lang="de-DE" dirty="0" smtClean="0"/>
              <a:t>hat sich verlagert von </a:t>
            </a:r>
            <a:r>
              <a:rPr lang="de-DE" dirty="0" err="1"/>
              <a:t>inHouse</a:t>
            </a:r>
            <a:r>
              <a:rPr lang="de-DE" dirty="0"/>
              <a:t> ins Rechenzentrum</a:t>
            </a:r>
          </a:p>
          <a:p>
            <a:r>
              <a:rPr lang="de-DE" dirty="0" smtClean="0"/>
              <a:t>Verbreitung </a:t>
            </a:r>
            <a:r>
              <a:rPr lang="de-DE" dirty="0"/>
              <a:t>über Baden-Württemberg </a:t>
            </a:r>
            <a:r>
              <a:rPr lang="de-DE" dirty="0" smtClean="0"/>
              <a:t>hinaus: Bayern</a:t>
            </a:r>
            <a:r>
              <a:rPr lang="de-DE" dirty="0"/>
              <a:t>, Hessen, </a:t>
            </a:r>
            <a:r>
              <a:rPr lang="de-DE" dirty="0" smtClean="0"/>
              <a:t>Niedersachsen, DAN</a:t>
            </a:r>
            <a:r>
              <a:rPr lang="de-DE" dirty="0"/>
              <a:t>, </a:t>
            </a:r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(Schweiz, Österreich)</a:t>
            </a:r>
          </a:p>
          <a:p>
            <a:r>
              <a:rPr lang="de-DE" dirty="0" smtClean="0"/>
              <a:t>Staatliche </a:t>
            </a:r>
            <a:r>
              <a:rPr lang="de-DE" dirty="0"/>
              <a:t>Archive, kirchliche Archive, Uni-Archive, kommunale Archive, Vor-Archiv (Justiz), </a:t>
            </a:r>
            <a:r>
              <a:rPr lang="de-DE" dirty="0" smtClean="0"/>
              <a:t>...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6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Vom Prototyp zum </a:t>
            </a:r>
            <a:r>
              <a:rPr lang="de-DE" dirty="0" smtClean="0"/>
              <a:t>Produkt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Zahl der </a:t>
            </a:r>
            <a:r>
              <a:rPr lang="de-DE" dirty="0" err="1"/>
              <a:t>Resourcen</a:t>
            </a:r>
            <a:r>
              <a:rPr lang="de-DE" dirty="0"/>
              <a:t> ist </a:t>
            </a:r>
            <a:r>
              <a:rPr lang="de-DE" dirty="0" smtClean="0"/>
              <a:t>gewachsen:</a:t>
            </a:r>
          </a:p>
          <a:p>
            <a:pPr lvl="1"/>
            <a:r>
              <a:rPr lang="de-DE" dirty="0" smtClean="0"/>
              <a:t>Schulungen</a:t>
            </a:r>
            <a:endParaRPr lang="de-DE" dirty="0"/>
          </a:p>
          <a:p>
            <a:pPr lvl="1"/>
            <a:r>
              <a:rPr lang="de-DE" dirty="0" err="1" smtClean="0"/>
              <a:t>Dimag</a:t>
            </a:r>
            <a:r>
              <a:rPr lang="de-DE" dirty="0" smtClean="0"/>
              <a:t> Tag für </a:t>
            </a:r>
            <a:r>
              <a:rPr lang="de-DE" dirty="0"/>
              <a:t>Nutzer</a:t>
            </a:r>
          </a:p>
          <a:p>
            <a:pPr lvl="1"/>
            <a:r>
              <a:rPr lang="de-DE" dirty="0" smtClean="0"/>
              <a:t>Support </a:t>
            </a:r>
            <a:r>
              <a:rPr lang="de-DE" dirty="0"/>
              <a:t>Stelle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0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könnte man heute besser machen?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Programmier Umgebung </a:t>
            </a:r>
            <a:r>
              <a:rPr lang="de-DE" dirty="0" err="1" smtClean="0"/>
              <a:t>php</a:t>
            </a:r>
            <a:endParaRPr lang="de-DE" dirty="0" smtClean="0"/>
          </a:p>
          <a:p>
            <a:pPr lvl="1"/>
            <a:r>
              <a:rPr lang="de-DE" dirty="0" smtClean="0"/>
              <a:t>32Bit IO (large File handling not supported)</a:t>
            </a:r>
            <a:endParaRPr lang="de-DE" dirty="0"/>
          </a:p>
          <a:p>
            <a:r>
              <a:rPr lang="de-DE" dirty="0" smtClean="0"/>
              <a:t>Mehrsprachigkeit</a:t>
            </a:r>
          </a:p>
          <a:p>
            <a:pPr lvl="1"/>
            <a:r>
              <a:rPr lang="de-DE" dirty="0" smtClean="0"/>
              <a:t>Aktuell ist nur ein deutsches Interface vorhanden</a:t>
            </a:r>
          </a:p>
          <a:p>
            <a:r>
              <a:rPr lang="de-DE" dirty="0" smtClean="0"/>
              <a:t>Mandantenfähigkeit</a:t>
            </a:r>
            <a:endParaRPr lang="de-DE" dirty="0"/>
          </a:p>
          <a:p>
            <a:pPr lvl="1"/>
            <a:r>
              <a:rPr lang="de-DE" dirty="0" smtClean="0"/>
              <a:t>Ist vorhanden, aber der Speicher ist gemeinsam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33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Dimag Module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Dimag</a:t>
            </a:r>
            <a:r>
              <a:rPr lang="de-DE" dirty="0"/>
              <a:t> </a:t>
            </a:r>
            <a:r>
              <a:rPr lang="de-DE" dirty="0" smtClean="0"/>
              <a:t>lebt im Verbund und besteht aus</a:t>
            </a:r>
          </a:p>
          <a:p>
            <a:pPr lvl="1"/>
            <a:r>
              <a:rPr lang="de-DE" dirty="0" smtClean="0"/>
              <a:t>Dimag KernModul		(Storage)</a:t>
            </a:r>
          </a:p>
          <a:p>
            <a:pPr lvl="1"/>
            <a:r>
              <a:rPr lang="de-DE" dirty="0" smtClean="0"/>
              <a:t>Dimag IngestList		(Ingest + 							Formatbestimmung)</a:t>
            </a:r>
          </a:p>
          <a:p>
            <a:pPr lvl="1"/>
            <a:r>
              <a:rPr lang="de-DE" dirty="0" smtClean="0"/>
              <a:t>Dimag IngestTool		(Massen Ingest)</a:t>
            </a:r>
          </a:p>
          <a:p>
            <a:pPr lvl="1"/>
            <a:r>
              <a:rPr lang="de-DE" dirty="0" smtClean="0"/>
              <a:t>Di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mag</a:t>
            </a:r>
            <a:r>
              <a:rPr lang="de-DE" dirty="0" smtClean="0"/>
              <a:t> </a:t>
            </a:r>
            <a:r>
              <a:rPr lang="de-DE" dirty="0" err="1" smtClean="0"/>
              <a:t>W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eb</a:t>
            </a:r>
            <a:r>
              <a:rPr lang="de-DE" dirty="0" err="1" smtClean="0"/>
              <a:t>I</a:t>
            </a:r>
            <a:r>
              <a:rPr lang="de-DE" dirty="0" err="1" smtClean="0">
                <a:solidFill>
                  <a:schemeClr val="bg1">
                    <a:lumMod val="75000"/>
                  </a:schemeClr>
                </a:solidFill>
              </a:rPr>
              <a:t>ngest</a:t>
            </a:r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		</a:t>
            </a:r>
            <a:r>
              <a:rPr lang="de-DE" dirty="0" smtClean="0"/>
              <a:t>(Web Site </a:t>
            </a:r>
            <a:r>
              <a:rPr lang="de-DE" dirty="0" err="1" smtClean="0"/>
              <a:t>crawler</a:t>
            </a:r>
            <a:r>
              <a:rPr lang="de-DE" dirty="0" smtClean="0"/>
              <a:t>)</a:t>
            </a:r>
            <a:endParaRPr lang="de-DE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de-DE" dirty="0" smtClean="0"/>
              <a:t>Dimag Access			(Präsentation)</a:t>
            </a:r>
          </a:p>
          <a:p>
            <a:pPr lvl="1"/>
            <a:r>
              <a:rPr lang="de-DE" dirty="0" smtClean="0"/>
              <a:t>Dimag BEM			(Bestands Erhaltung)</a:t>
            </a:r>
          </a:p>
          <a:p>
            <a:pPr lvl="1"/>
            <a:r>
              <a:rPr lang="de-DE" dirty="0" smtClean="0"/>
              <a:t>…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73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Scope Archiv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749" t="7062" r="20601" b="22825"/>
          <a:stretch/>
        </p:blipFill>
        <p:spPr>
          <a:xfrm>
            <a:off x="899592" y="1052736"/>
            <a:ext cx="6962109" cy="4818707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21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Dimag</a:t>
            </a:r>
            <a:r>
              <a:rPr lang="de-DE" dirty="0" smtClean="0"/>
              <a:t> </a:t>
            </a:r>
            <a:r>
              <a:rPr lang="de-DE" dirty="0" err="1" smtClean="0"/>
              <a:t>KernModul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9592" y="1659923"/>
            <a:ext cx="7521885" cy="4351338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7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Anforderungen </a:t>
            </a:r>
            <a:r>
              <a:rPr lang="de-DE" dirty="0" smtClean="0"/>
              <a:t>für Benutzung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Betreiber</a:t>
            </a:r>
          </a:p>
          <a:p>
            <a:pPr lvl="1"/>
            <a:r>
              <a:rPr lang="de-DE" dirty="0" smtClean="0"/>
              <a:t>Dimag baut auf Standard Komponenten auf.</a:t>
            </a:r>
          </a:p>
          <a:p>
            <a:pPr lvl="1"/>
            <a:r>
              <a:rPr lang="de-DE" dirty="0" smtClean="0"/>
              <a:t>Ist flexibel und anpassbar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Für End Anwender</a:t>
            </a:r>
          </a:p>
          <a:p>
            <a:pPr lvl="1"/>
            <a:r>
              <a:rPr lang="de-DE" dirty="0" smtClean="0"/>
              <a:t>Einfache Browser Bedienung, IE, FF, Chrome,…</a:t>
            </a:r>
          </a:p>
          <a:p>
            <a:pPr lvl="1"/>
            <a:r>
              <a:rPr lang="de-DE" dirty="0" smtClean="0"/>
              <a:t>intuitiv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199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Minimale Installations 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Technologie: Open Source Basis</a:t>
            </a:r>
          </a:p>
          <a:p>
            <a:pPr lvl="1"/>
            <a:r>
              <a:rPr lang="de-DE" dirty="0" smtClean="0"/>
              <a:t>Php </a:t>
            </a:r>
          </a:p>
          <a:p>
            <a:pPr lvl="1"/>
            <a:r>
              <a:rPr lang="de-DE" dirty="0" smtClean="0"/>
              <a:t>MySQL</a:t>
            </a:r>
          </a:p>
          <a:p>
            <a:pPr lvl="1"/>
            <a:r>
              <a:rPr lang="de-DE" dirty="0" smtClean="0"/>
              <a:t>Java Runtime</a:t>
            </a:r>
          </a:p>
          <a:p>
            <a:pPr lvl="1"/>
            <a:r>
              <a:rPr lang="de-DE" dirty="0" smtClean="0"/>
              <a:t>Apache</a:t>
            </a:r>
          </a:p>
          <a:p>
            <a:r>
              <a:rPr lang="de-DE" dirty="0" smtClean="0"/>
              <a:t>Windows / Linux Server</a:t>
            </a:r>
          </a:p>
          <a:p>
            <a:r>
              <a:rPr lang="de-DE" dirty="0" smtClean="0"/>
              <a:t>Standard Filesystem XFS, ext4, ZFS, NTFS,..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14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Herausforderung in 2006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neben klassischen Archivgut entstehen zunehmend </a:t>
            </a:r>
            <a:r>
              <a:rPr lang="de-DE" dirty="0" smtClean="0"/>
              <a:t>archivwürdige </a:t>
            </a:r>
            <a:r>
              <a:rPr lang="de-DE" dirty="0"/>
              <a:t>digitale Objekte</a:t>
            </a:r>
          </a:p>
          <a:p>
            <a:r>
              <a:rPr lang="de-DE" dirty="0" smtClean="0"/>
              <a:t>aber </a:t>
            </a:r>
            <a:r>
              <a:rPr lang="de-DE" dirty="0"/>
              <a:t>wie geht man damit </a:t>
            </a:r>
            <a:r>
              <a:rPr lang="de-DE" dirty="0" smtClean="0"/>
              <a:t>um?</a:t>
            </a:r>
          </a:p>
          <a:p>
            <a:pPr lvl="1"/>
            <a:r>
              <a:rPr lang="de-DE" dirty="0" smtClean="0"/>
              <a:t>ignorieren</a:t>
            </a:r>
            <a:r>
              <a:rPr lang="de-DE" dirty="0"/>
              <a:t>	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soll sich der jüngere Kollege darum kümmern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diskutieren</a:t>
            </a:r>
            <a:r>
              <a:rPr lang="de-DE" dirty="0"/>
              <a:t>				(Problembeschreibung in </a:t>
            </a:r>
            <a:r>
              <a:rPr lang="de-DE" dirty="0" smtClean="0"/>
              <a:t>AK)</a:t>
            </a:r>
          </a:p>
          <a:p>
            <a:pPr lvl="1"/>
            <a:r>
              <a:rPr lang="de-DE" dirty="0" smtClean="0"/>
              <a:t>sich </a:t>
            </a:r>
            <a:r>
              <a:rPr lang="de-DE" dirty="0"/>
              <a:t>damit </a:t>
            </a:r>
            <a:r>
              <a:rPr lang="de-DE" dirty="0" smtClean="0"/>
              <a:t>aktiv beschäftigen.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8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Aufbruch / </a:t>
            </a:r>
            <a:r>
              <a:rPr lang="de-DE" dirty="0" smtClean="0"/>
              <a:t>Geburtsstunde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Mit einem Projektantrag gab es Mittel </a:t>
            </a:r>
            <a:r>
              <a:rPr lang="de-DE" dirty="0" smtClean="0"/>
              <a:t>im LABW für </a:t>
            </a:r>
            <a:r>
              <a:rPr lang="de-DE" dirty="0"/>
              <a:t>Hardware und eine </a:t>
            </a:r>
            <a:r>
              <a:rPr lang="de-DE" dirty="0" smtClean="0"/>
              <a:t>Projekt-Stelle</a:t>
            </a:r>
            <a:r>
              <a:rPr lang="de-DE" dirty="0"/>
              <a:t>.</a:t>
            </a:r>
          </a:p>
          <a:p>
            <a:r>
              <a:rPr lang="de-DE" dirty="0" smtClean="0"/>
              <a:t>Mit </a:t>
            </a:r>
            <a:r>
              <a:rPr lang="de-DE" dirty="0"/>
              <a:t>gewissem Mut zur Lücke ging es </a:t>
            </a:r>
            <a:r>
              <a:rPr lang="de-DE" dirty="0" smtClean="0"/>
              <a:t>los:</a:t>
            </a:r>
          </a:p>
          <a:p>
            <a:r>
              <a:rPr lang="de-DE" dirty="0" smtClean="0"/>
              <a:t>Kommerziell </a:t>
            </a:r>
            <a:r>
              <a:rPr lang="de-DE" dirty="0"/>
              <a:t>gab es keine Lösung die archivische Grundanforderungen bediente.</a:t>
            </a:r>
          </a:p>
          <a:p>
            <a:r>
              <a:rPr lang="de-DE" dirty="0" smtClean="0"/>
              <a:t>Statt </a:t>
            </a:r>
            <a:r>
              <a:rPr lang="de-DE" dirty="0"/>
              <a:t>zu </a:t>
            </a:r>
            <a:r>
              <a:rPr lang="de-DE" dirty="0" smtClean="0"/>
              <a:t>problematisieren </a:t>
            </a:r>
            <a:r>
              <a:rPr lang="de-DE" dirty="0"/>
              <a:t>wurden Lösungen gesucht.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454-AAA0-494A-A327-2177A43819C7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8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Bildschirmpräsentation (4:3)</PresentationFormat>
  <Paragraphs>167</Paragraphs>
  <Slides>22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Calibri</vt:lpstr>
      <vt:lpstr>Larissa-Design</vt:lpstr>
      <vt:lpstr>DIMAG</vt:lpstr>
      <vt:lpstr>Agenda</vt:lpstr>
      <vt:lpstr>Dimag Module</vt:lpstr>
      <vt:lpstr>Scope Archiv</vt:lpstr>
      <vt:lpstr>Dimag KernModul</vt:lpstr>
      <vt:lpstr>Anforderungen für Benutzung</vt:lpstr>
      <vt:lpstr>Minimale Installations Anforderungen</vt:lpstr>
      <vt:lpstr>Herausforderung in 2006</vt:lpstr>
      <vt:lpstr>Aufbruch / Geburtsstunde</vt:lpstr>
      <vt:lpstr>Grundsätze</vt:lpstr>
      <vt:lpstr>Grundsätze II</vt:lpstr>
      <vt:lpstr>Strukturen</vt:lpstr>
      <vt:lpstr>Schutz vor Veränderungen</vt:lpstr>
      <vt:lpstr>Unsere Lösung</vt:lpstr>
      <vt:lpstr>Löschen</vt:lpstr>
      <vt:lpstr>Löschen II</vt:lpstr>
      <vt:lpstr>Prinzip des commits &amp; Rollback</vt:lpstr>
      <vt:lpstr>Weitere abgeschlossene/aktuelle Entwicklung</vt:lpstr>
      <vt:lpstr>Weitere abgeschlossene/aktuelle Entwicklung II</vt:lpstr>
      <vt:lpstr>Vom Prototyp zum Produkt</vt:lpstr>
      <vt:lpstr>Vom Prototyp zum Produkt II</vt:lpstr>
      <vt:lpstr>Was könnte man heute besser machen?</vt:lpstr>
    </vt:vector>
  </TitlesOfParts>
  <Company>LABW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sysprep</dc:creator>
  <cp:lastModifiedBy>Rolf LANG</cp:lastModifiedBy>
  <cp:revision>43</cp:revision>
  <dcterms:created xsi:type="dcterms:W3CDTF">2014-10-30T08:39:35Z</dcterms:created>
  <dcterms:modified xsi:type="dcterms:W3CDTF">2019-03-17T16:35:50Z</dcterms:modified>
</cp:coreProperties>
</file>